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8" r:id="rId2"/>
    <p:sldId id="259" r:id="rId3"/>
    <p:sldId id="260" r:id="rId4"/>
    <p:sldId id="263" r:id="rId5"/>
    <p:sldId id="264" r:id="rId6"/>
    <p:sldId id="265" r:id="rId7"/>
    <p:sldId id="269" r:id="rId8"/>
    <p:sldId id="270" r:id="rId9"/>
    <p:sldId id="271" r:id="rId10"/>
    <p:sldId id="272" r:id="rId11"/>
    <p:sldId id="273" r:id="rId12"/>
    <p:sldId id="266" r:id="rId13"/>
    <p:sldId id="268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82762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69031-A33B-4678-8C51-FBAA09D2B769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B508C103-92B9-4B84-842D-7D7CA1FA3F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5542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69031-A33B-4678-8C51-FBAA09D2B769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8C103-92B9-4B84-842D-7D7CA1FA3F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9051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69031-A33B-4678-8C51-FBAA09D2B769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8C103-92B9-4B84-842D-7D7CA1FA3F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2579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69031-A33B-4678-8C51-FBAA09D2B769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8C103-92B9-4B84-842D-7D7CA1FA3F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8924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2C269031-A33B-4678-8C51-FBAA09D2B769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IN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B508C103-92B9-4B84-842D-7D7CA1FA3F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684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69031-A33B-4678-8C51-FBAA09D2B769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8C103-92B9-4B84-842D-7D7CA1FA3F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1647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69031-A33B-4678-8C51-FBAA09D2B769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8C103-92B9-4B84-842D-7D7CA1FA3F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867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69031-A33B-4678-8C51-FBAA09D2B769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8C103-92B9-4B84-842D-7D7CA1FA3F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2004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69031-A33B-4678-8C51-FBAA09D2B769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8C103-92B9-4B84-842D-7D7CA1FA3F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2665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69031-A33B-4678-8C51-FBAA09D2B769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8C103-92B9-4B84-842D-7D7CA1FA3F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295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2C269031-A33B-4678-8C51-FBAA09D2B769}" type="datetimeFigureOut">
              <a:rPr lang="en-IN" smtClean="0"/>
              <a:t>04-04-2025</a:t>
            </a:fld>
            <a:endParaRPr lang="en-IN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8C103-92B9-4B84-842D-7D7CA1FA3F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237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2C269031-A33B-4678-8C51-FBAA09D2B769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IN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B508C103-92B9-4B84-842D-7D7CA1FA3F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867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2"/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96000">
              <a:schemeClr val="accent1">
                <a:lumMod val="45000"/>
                <a:lumOff val="55000"/>
              </a:schemeClr>
            </a:gs>
            <a:gs pos="49000">
              <a:schemeClr val="accent1">
                <a:lumMod val="7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D8C16-9EB4-09B6-53E1-20392ED0B0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5884" y="-16174"/>
            <a:ext cx="8851830" cy="2203938"/>
          </a:xfrm>
        </p:spPr>
        <p:txBody>
          <a:bodyPr>
            <a:normAutofit/>
          </a:bodyPr>
          <a:lstStyle/>
          <a:p>
            <a:r>
              <a:rPr lang="en-IN" sz="4800" b="1" dirty="0"/>
              <a:t>High Cloud Airline </a:t>
            </a:r>
            <a:br>
              <a:rPr lang="en-IN" sz="4800" b="1" dirty="0"/>
            </a:br>
            <a:r>
              <a:rPr lang="en-IN" sz="4800" b="1" dirty="0"/>
              <a:t>Analysis Report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F9F93DD-5812-EEFA-83ED-F2B842FD87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7988" y="4496734"/>
            <a:ext cx="7891272" cy="1766414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chemeClr val="tx1"/>
                </a:solidFill>
              </a:rPr>
              <a:t>Presentation by Group 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DHIRAJ KADAM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GANESH CHAUDHARI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RAHUL PHUKE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SANKET SAVARKAR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Airplane">
                <a:extLst>
                  <a:ext uri="{FF2B5EF4-FFF2-40B4-BE49-F238E27FC236}">
                    <a16:creationId xmlns:a16="http://schemas.microsoft.com/office/drawing/2014/main" id="{C0C7ADF3-277D-210F-3C66-185E1D7C1A8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77548832"/>
                  </p:ext>
                </p:extLst>
              </p:nvPr>
            </p:nvGraphicFramePr>
            <p:xfrm>
              <a:off x="4617752" y="535476"/>
              <a:ext cx="7092941" cy="454138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092941" cy="4541386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8440094" ay="2168872" az="920947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1014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Airplane">
                <a:extLst>
                  <a:ext uri="{FF2B5EF4-FFF2-40B4-BE49-F238E27FC236}">
                    <a16:creationId xmlns:a16="http://schemas.microsoft.com/office/drawing/2014/main" id="{C0C7ADF3-277D-210F-3C66-185E1D7C1A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17752" y="535476"/>
                <a:ext cx="7092941" cy="454138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6375840"/>
      </p:ext>
    </p:extLst>
  </p:cSld>
  <p:clrMapOvr>
    <a:masterClrMapping/>
  </p:clrMapOvr>
  <p:transition spd="slow">
    <p:cover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BD3DDD-594D-B3B4-8179-C47D88937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7A2EF84-5B44-C2A9-241E-0C7960069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9755" y="126922"/>
            <a:ext cx="11592491" cy="660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37103"/>
      </p:ext>
    </p:extLst>
  </p:cSld>
  <p:clrMapOvr>
    <a:masterClrMapping/>
  </p:clrMapOvr>
  <p:transition spd="slow">
    <p:cover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F95A03-83A2-739E-8A87-F89ADA413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F13E622-9CD3-5A8C-A5C1-E11DDC1CA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820" y="82297"/>
            <a:ext cx="11688360" cy="669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332535"/>
      </p:ext>
    </p:extLst>
  </p:cSld>
  <p:clrMapOvr>
    <a:masterClrMapping/>
  </p:clrMapOvr>
  <p:transition spd="slow">
    <p:cover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671A9-7A8C-8E68-8E3A-A31C758E0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656492"/>
          </a:xfrm>
        </p:spPr>
        <p:txBody>
          <a:bodyPr>
            <a:normAutofit/>
          </a:bodyPr>
          <a:lstStyle/>
          <a:p>
            <a:r>
              <a:rPr lang="en-IN" sz="3200" b="1" dirty="0"/>
              <a:t>Conclusion &amp; Recommendations</a:t>
            </a:r>
            <a:endParaRPr lang="en-IN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2D8FB5-F860-5751-44F4-5158904BBF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1" dirty="0"/>
              <a:t>Key Takeaways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F1AA99-44AC-F31B-636E-9B28D074F2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U.S. dominates passenger traffic, with significantly higher volumes than other countries.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Load factors are highest in mid-year months, suggesting seasonal demand trends.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Airlines with the highest load factors optimize seat occupancy efficiently.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Short-haul flights dominate the market, indicating regional travel preference</a:t>
            </a:r>
          </a:p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68F4D3-69D4-6230-36AC-8BE2BE1039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b="1" dirty="0"/>
              <a:t>Recommendations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4050E2-552B-032C-31A9-CD4145BF0A7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Expand Long-Haul Operations</a:t>
            </a:r>
            <a:r>
              <a:rPr lang="en-US" dirty="0"/>
              <a:t>: Increase flights over 1,500 miles to capture international demand.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Improve Weekend Load Factors</a:t>
            </a:r>
            <a:r>
              <a:rPr lang="en-US" dirty="0"/>
              <a:t>: Implement weekend travel incentives to balance weekday-weekend traffic.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Enhance Market Reach</a:t>
            </a:r>
            <a:r>
              <a:rPr lang="en-US" dirty="0"/>
              <a:t>: Promote travel to underrepresented destinations to diversify passenger flow.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Optimize Peak Travel Periods</a:t>
            </a:r>
            <a:r>
              <a:rPr lang="en-US" dirty="0"/>
              <a:t>: Adjust pricing and capacity strategies for maximum efficiency in high-load months.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2973040"/>
      </p:ext>
    </p:extLst>
  </p:cSld>
  <p:clrMapOvr>
    <a:masterClrMapping/>
  </p:clrMapOvr>
  <p:transition spd="slow">
    <p:cover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0AEBA-4588-F74C-CB0E-DAB6E653E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B950DE-0BCF-A9BF-8244-276C799381A3}"/>
              </a:ext>
            </a:extLst>
          </p:cNvPr>
          <p:cNvSpPr txBox="1"/>
          <p:nvPr/>
        </p:nvSpPr>
        <p:spPr>
          <a:xfrm>
            <a:off x="989277" y="1745815"/>
            <a:ext cx="10213447" cy="336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High Cloud Airlines' business insights highlight key opportunities to enhance market performance and operational efficiency.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data-driven approach suggests focusing on expanding long-haul routes, optimizing pricing strategies, and improving weekend travel engagement.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Additionally, benchmarking against top-performing airlines and targeting international markets can drive sustainable growth.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By implementing these strategic decisions, High Cloud Airlines can strengthen its competitive position and maximize profitability in the aviation industry.</a:t>
            </a:r>
          </a:p>
        </p:txBody>
      </p:sp>
    </p:spTree>
    <p:extLst>
      <p:ext uri="{BB962C8B-B14F-4D97-AF65-F5344CB8AC3E}">
        <p14:creationId xmlns:p14="http://schemas.microsoft.com/office/powerpoint/2010/main" val="2977288867"/>
      </p:ext>
    </p:extLst>
  </p:cSld>
  <p:clrMapOvr>
    <a:masterClrMapping/>
  </p:clrMapOvr>
  <p:transition spd="slow">
    <p:cover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3F280-B2E2-42A8-D27F-45C6DEF45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743201"/>
            <a:ext cx="10353762" cy="970450"/>
          </a:xfrm>
        </p:spPr>
        <p:txBody>
          <a:bodyPr/>
          <a:lstStyle/>
          <a:p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99779677"/>
      </p:ext>
    </p:extLst>
  </p:cSld>
  <p:clrMapOvr>
    <a:masterClrMapping/>
  </p:clrMapOvr>
  <p:transition spd="slow">
    <p:cover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15A59-78D1-C664-C67D-D6DF27D5C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0503"/>
            <a:ext cx="10058400" cy="1609344"/>
          </a:xfrm>
        </p:spPr>
        <p:txBody>
          <a:bodyPr/>
          <a:lstStyle/>
          <a:p>
            <a:r>
              <a:rPr lang="en-IN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FD4B6-84D0-C3F8-774B-2D86C8106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49847"/>
            <a:ext cx="10353762" cy="405875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presentation provides an analysis of High Cloud Airlines' operations using data insights.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High Cloud Airlines data gives you insight about  airlines operating across multiple countries and cities, serving millions of passengers worldwide.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goal is to understand passenger trends, airline efficiency, and key business opportunities.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6538629"/>
      </p:ext>
    </p:extLst>
  </p:cSld>
  <p:clrMapOvr>
    <a:masterClrMapping/>
  </p:clrMapOvr>
  <p:transition spd="slow">
    <p:cover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Airplane">
                <a:extLst>
                  <a:ext uri="{FF2B5EF4-FFF2-40B4-BE49-F238E27FC236}">
                    <a16:creationId xmlns:a16="http://schemas.microsoft.com/office/drawing/2014/main" id="{7A81AF7A-50D4-276C-43FF-E26A4F6B3E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49564527"/>
                  </p:ext>
                </p:extLst>
              </p:nvPr>
            </p:nvGraphicFramePr>
            <p:xfrm>
              <a:off x="6591800" y="4547719"/>
              <a:ext cx="5143000" cy="234550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143000" cy="2345500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764432" ay="2692280" az="54380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3792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Airplane">
                <a:extLst>
                  <a:ext uri="{FF2B5EF4-FFF2-40B4-BE49-F238E27FC236}">
                    <a16:creationId xmlns:a16="http://schemas.microsoft.com/office/drawing/2014/main" id="{7A81AF7A-50D4-276C-43FF-E26A4F6B3E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91800" y="4547719"/>
                <a:ext cx="5143000" cy="23455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5C47F4F8-C89B-64B2-2067-6AA284F12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140968"/>
          </a:xfrm>
        </p:spPr>
        <p:txBody>
          <a:bodyPr>
            <a:normAutofit fontScale="90000"/>
          </a:bodyPr>
          <a:lstStyle/>
          <a:p>
            <a:r>
              <a:rPr lang="en-IN" sz="4000" b="1" dirty="0">
                <a:latin typeface="+mn-lt"/>
              </a:rPr>
              <a:t>Challenges Faced During 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B0100-2BD6-499C-5C25-13EECEC6D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1403604"/>
            <a:ext cx="10058400" cy="405079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/>
              <a:t>Inconsistent Formatting:</a:t>
            </a:r>
            <a:r>
              <a:rPr lang="en-US" dirty="0"/>
              <a:t> Standardized date formats and column names.</a:t>
            </a:r>
          </a:p>
          <a:p>
            <a:pPr marL="36900" indent="0">
              <a:lnSpc>
                <a:spcPct val="100000"/>
              </a:lnSpc>
              <a:buNone/>
            </a:pPr>
            <a:r>
              <a:rPr lang="en-IN" dirty="0"/>
              <a:t>  - Removed '%' symbols to make names clearer.</a:t>
            </a:r>
          </a:p>
          <a:p>
            <a:pPr marL="36900" indent="0">
              <a:lnSpc>
                <a:spcPct val="100000"/>
              </a:lnSpc>
              <a:buNone/>
            </a:pPr>
            <a:r>
              <a:rPr lang="en-IN" dirty="0"/>
              <a:t>  - Created a new Date column by combining Day, Month, and Year.</a:t>
            </a:r>
          </a:p>
          <a:p>
            <a:pPr>
              <a:lnSpc>
                <a:spcPct val="100000"/>
              </a:lnSpc>
            </a:pPr>
            <a:endParaRPr lang="en-IN" dirty="0"/>
          </a:p>
          <a:p>
            <a:pPr>
              <a:lnSpc>
                <a:spcPct val="100000"/>
              </a:lnSpc>
            </a:pPr>
            <a:r>
              <a:rPr lang="en-US" b="1" dirty="0"/>
              <a:t>Missing Values:</a:t>
            </a:r>
            <a:r>
              <a:rPr lang="en-US" dirty="0"/>
              <a:t> Some records lacked passenger or airline data, requiring imputation.</a:t>
            </a:r>
          </a:p>
          <a:p>
            <a:pPr>
              <a:lnSpc>
                <a:spcPct val="100000"/>
              </a:lnSpc>
            </a:pPr>
            <a:endParaRPr lang="en-IN" dirty="0"/>
          </a:p>
          <a:p>
            <a:pPr>
              <a:lnSpc>
                <a:spcPct val="100000"/>
              </a:lnSpc>
            </a:pPr>
            <a:r>
              <a:rPr lang="en-US" b="1" dirty="0"/>
              <a:t>Incorrect Data Types:</a:t>
            </a:r>
            <a:r>
              <a:rPr lang="en-US" dirty="0"/>
              <a:t> Passenger counts or flight durations stored as text instead of numbers needed conversion.</a:t>
            </a:r>
          </a:p>
          <a:p>
            <a:pPr>
              <a:lnSpc>
                <a:spcPct val="100000"/>
              </a:lnSpc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440273"/>
      </p:ext>
    </p:extLst>
  </p:cSld>
  <p:clrMapOvr>
    <a:masterClrMapping/>
  </p:clrMapOvr>
  <p:transition spd="slow">
    <p:cover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Airplane">
                <a:extLst>
                  <a:ext uri="{FF2B5EF4-FFF2-40B4-BE49-F238E27FC236}">
                    <a16:creationId xmlns:a16="http://schemas.microsoft.com/office/drawing/2014/main" id="{9B6D3A6E-A57D-E29C-8CF8-213C01D4A9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9956302"/>
                  </p:ext>
                </p:extLst>
              </p:nvPr>
            </p:nvGraphicFramePr>
            <p:xfrm>
              <a:off x="1654383" y="1900002"/>
              <a:ext cx="6538641" cy="491227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538641" cy="4912279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6918224" ay="1892614" az="786872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1275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Airplane">
                <a:extLst>
                  <a:ext uri="{FF2B5EF4-FFF2-40B4-BE49-F238E27FC236}">
                    <a16:creationId xmlns:a16="http://schemas.microsoft.com/office/drawing/2014/main" id="{9B6D3A6E-A57D-E29C-8CF8-213C01D4A9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54383" y="1900002"/>
                <a:ext cx="6538641" cy="491227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5076AA3-17C5-8D8F-CEE3-AF8F97553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/>
              <a:t>Visualization Insights</a:t>
            </a:r>
            <a:endParaRPr lang="en-IN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CF7A9-3F15-3105-535B-01DC7D72EA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000" b="1" dirty="0"/>
              <a:t>Passenger Traffic &amp; Market Share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9128D6-18FE-37FF-F035-C661C3717E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Top Carriers</a:t>
            </a:r>
            <a:r>
              <a:rPr lang="en-US" dirty="0"/>
              <a:t>: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	Southwest Airlines Co. (34M passengers) and Delta Air Lines Inc. (29M passengers) dominate the market.</a:t>
            </a:r>
          </a:p>
          <a:p>
            <a:pPr>
              <a:lnSpc>
                <a:spcPct val="120000"/>
              </a:lnSpc>
            </a:pPr>
            <a:r>
              <a:rPr lang="en-US" dirty="0"/>
              <a:t>Understanding this distribution helps us identify key players in the industry.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CF4422-B53C-952A-9066-8B4657E0D4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sz="2000" b="1" dirty="0"/>
              <a:t>Load Factor Efficiency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426D13-C3E7-D04D-616F-DF6C7102908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Overall Load Factor</a:t>
            </a:r>
            <a:r>
              <a:rPr lang="en-US" dirty="0"/>
              <a:t>: 76.8% across all airlines.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Peak Months</a:t>
            </a:r>
            <a:r>
              <a:rPr lang="en-US" dirty="0"/>
              <a:t>: June (81.5%), July (80.6%) indicate strong seasonal demand.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Low Month</a:t>
            </a:r>
            <a:r>
              <a:rPr lang="en-US" dirty="0"/>
              <a:t>: January (69.7%) shows weak travel demand.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Business Decision</a:t>
            </a:r>
            <a:r>
              <a:rPr lang="en-US" dirty="0"/>
              <a:t>: We can Adjust pricing and promotions based on seasonal demand to maximize revenue.</a:t>
            </a:r>
          </a:p>
          <a:p>
            <a:pPr>
              <a:lnSpc>
                <a:spcPct val="120000"/>
              </a:lnSpc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7977234"/>
      </p:ext>
    </p:extLst>
  </p:cSld>
  <p:clrMapOvr>
    <a:masterClrMapping/>
  </p:clrMapOvr>
  <p:transition spd="slow">
    <p:cover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7B461B-6C32-9D61-D8F8-D8A057C32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34779-DA9F-FF03-B43F-81ED9ED2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/>
              <a:t>Visualization Insights</a:t>
            </a:r>
            <a:endParaRPr lang="en-IN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4F496C-E542-986C-4D2A-CB5169CB26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b="1" dirty="0"/>
              <a:t>Weekday vs. Weekend Load Factor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1EED1-2E30-8248-8713-F76906396F7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Weekday Load Factor</a:t>
            </a:r>
            <a:r>
              <a:rPr lang="en-US" dirty="0"/>
              <a:t>: 71.2%, indicating strong business travel.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Weekend Load Factor</a:t>
            </a:r>
            <a:r>
              <a:rPr lang="en-US" dirty="0"/>
              <a:t>: 28.8%, showing lower leisure travel engagement.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Business Decision</a:t>
            </a:r>
            <a:r>
              <a:rPr lang="en-US" dirty="0"/>
              <a:t>: Develop weekend promotions, discounts, or packages to encourage leisure travel.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9D7C9C-522B-D158-953D-5649839920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223" y="2048256"/>
            <a:ext cx="4975899" cy="640080"/>
          </a:xfrm>
        </p:spPr>
        <p:txBody>
          <a:bodyPr/>
          <a:lstStyle/>
          <a:p>
            <a:r>
              <a:rPr lang="en-IN" sz="2000" b="1" dirty="0"/>
              <a:t>Flight Distance &amp; Route Optimization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38B243-BDEB-6AA5-9F04-E85D7314872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Short-haul flights (&lt;500 miles)</a:t>
            </a:r>
            <a:r>
              <a:rPr lang="en-US" dirty="0"/>
              <a:t>: 58K flights, indicating regional dominance.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Long-haul flights (&gt;1500 miles)</a:t>
            </a:r>
            <a:r>
              <a:rPr lang="en-US" dirty="0"/>
              <a:t>: Less than 10K, showing low international market penetration.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Business Decision</a:t>
            </a:r>
            <a:r>
              <a:rPr lang="en-US" dirty="0"/>
              <a:t>: We can Expand long-haul flights to increase international market share and revenue.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8652370"/>
      </p:ext>
    </p:extLst>
  </p:cSld>
  <p:clrMapOvr>
    <a:masterClrMapping/>
  </p:clrMapOvr>
  <p:transition spd="slow">
    <p:cover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91000">
              <a:schemeClr val="accent2">
                <a:lumMod val="60000"/>
                <a:lumOff val="4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AD1FA0-29E8-30F7-BD48-15C7BAACE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BECBC-F474-8649-5AE5-8EE3DB7F4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/>
              <a:t>Visualization Insights</a:t>
            </a:r>
            <a:endParaRPr lang="en-IN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EB3B2-7F40-2216-CDFB-2F17C0BF3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5297424" cy="640080"/>
          </a:xfrm>
        </p:spPr>
        <p:txBody>
          <a:bodyPr/>
          <a:lstStyle/>
          <a:p>
            <a:r>
              <a:rPr lang="en-US" sz="2000" b="1" dirty="0"/>
              <a:t>Best Performing Airlines by Load Factor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9E35BE-BBA6-DE5C-D507-7642D374E9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Top Performers</a:t>
            </a:r>
            <a:r>
              <a:rPr lang="en-US" dirty="0"/>
              <a:t>: Global Airways Limited (95%), Allegiant Air (89%), XL Airways France (88%).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Business Decision</a:t>
            </a:r>
            <a:r>
              <a:rPr lang="en-US" dirty="0"/>
              <a:t>: We can Benchmark  these airlines to optimize operational efficiency and seat occupancy of other Airlines.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A45B19-288C-70EB-AC80-B471D9387B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89455" y="2048256"/>
            <a:ext cx="4754880" cy="640080"/>
          </a:xfrm>
        </p:spPr>
        <p:txBody>
          <a:bodyPr/>
          <a:lstStyle/>
          <a:p>
            <a:r>
              <a:rPr lang="en-IN" sz="2000" b="1" dirty="0"/>
              <a:t>Travel Destination Insights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063F8C-6CBA-C9E9-0FB4-814630D115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067609" y="2688336"/>
            <a:ext cx="4754880" cy="329184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United States</a:t>
            </a:r>
            <a:r>
              <a:rPr lang="en-US" dirty="0"/>
              <a:t>: 173M passengers dominate the market.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Other top destinations</a:t>
            </a:r>
            <a:r>
              <a:rPr lang="en-US" dirty="0"/>
              <a:t>: Mexico (2M), Canada (1M), UK (1M), Japan (1M).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Business Decision</a:t>
            </a:r>
            <a:r>
              <a:rPr lang="en-US" dirty="0"/>
              <a:t>: We can Diversify marketing efforts to attract international travelers and increase market reach.</a:t>
            </a:r>
          </a:p>
        </p:txBody>
      </p:sp>
    </p:spTree>
    <p:extLst>
      <p:ext uri="{BB962C8B-B14F-4D97-AF65-F5344CB8AC3E}">
        <p14:creationId xmlns:p14="http://schemas.microsoft.com/office/powerpoint/2010/main" val="647222680"/>
      </p:ext>
    </p:extLst>
  </p:cSld>
  <p:clrMapOvr>
    <a:masterClrMapping/>
  </p:clrMapOvr>
  <p:transition spd="slow">
    <p:cover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89F82-82A5-D275-3C7E-0942DFC12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1" y="45720"/>
            <a:ext cx="12157219" cy="676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203155"/>
      </p:ext>
    </p:extLst>
  </p:cSld>
  <p:clrMapOvr>
    <a:masterClrMapping/>
  </p:clrMapOvr>
  <p:transition spd="slow">
    <p:cover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D8AA6A-787E-343E-2C03-29CBC9D7F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03DB62E-33A7-5E0A-0979-A30799F8B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33" y="81000"/>
            <a:ext cx="12060935" cy="66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0153"/>
      </p:ext>
    </p:extLst>
  </p:cSld>
  <p:clrMapOvr>
    <a:masterClrMapping/>
  </p:clrMapOvr>
  <p:transition spd="slow">
    <p:cover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E37DDA-F097-85A7-B511-181554F62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CF939A-FF39-31E7-6224-A8C9F258C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000" y="1"/>
            <a:ext cx="1162400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74941"/>
      </p:ext>
    </p:extLst>
  </p:cSld>
  <p:clrMapOvr>
    <a:masterClrMapping/>
  </p:clrMapOvr>
  <p:transition spd="slow">
    <p:cover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84ACB6"/>
      </a:dk2>
      <a:lt2>
        <a:srgbClr val="EBE9DD"/>
      </a:lt2>
      <a:accent1>
        <a:srgbClr val="6F8183"/>
      </a:accent1>
      <a:accent2>
        <a:srgbClr val="967E96"/>
      </a:accent2>
      <a:accent3>
        <a:srgbClr val="CCC893"/>
      </a:accent3>
      <a:accent4>
        <a:srgbClr val="A54D74"/>
      </a:accent4>
      <a:accent5>
        <a:srgbClr val="949C6B"/>
      </a:accent5>
      <a:accent6>
        <a:srgbClr val="766A50"/>
      </a:accent6>
      <a:hlink>
        <a:srgbClr val="CC6600"/>
      </a:hlink>
      <a:folHlink>
        <a:srgbClr val="777777"/>
      </a:folHlink>
    </a:clrScheme>
    <a:fontScheme name="Wood 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man Old Style" panose="02050604050505020204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8E89CD47-BF55-4DDE-B823-2283AA7E76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2249</TotalTime>
  <Words>634</Words>
  <Application>Microsoft Office PowerPoint</Application>
  <PresentationFormat>Widescreen</PresentationFormat>
  <Paragraphs>62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Bookman Old Style</vt:lpstr>
      <vt:lpstr>Century Gothic</vt:lpstr>
      <vt:lpstr>Wingdings</vt:lpstr>
      <vt:lpstr>Wood Type</vt:lpstr>
      <vt:lpstr>High Cloud Airline  Analysis Report</vt:lpstr>
      <vt:lpstr>Objective</vt:lpstr>
      <vt:lpstr>Challenges Faced During Data cleaning</vt:lpstr>
      <vt:lpstr>Visualization Insights</vt:lpstr>
      <vt:lpstr>Visualization Insights</vt:lpstr>
      <vt:lpstr>Visualization Insights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&amp; Recommendations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 Cloud Airline  Analysis Report</dc:title>
  <dc:creator>Rahul Phuke</dc:creator>
  <cp:lastModifiedBy>Rahul Phuke</cp:lastModifiedBy>
  <cp:revision>14</cp:revision>
  <dcterms:created xsi:type="dcterms:W3CDTF">2025-03-20T07:31:12Z</dcterms:created>
  <dcterms:modified xsi:type="dcterms:W3CDTF">2025-04-04T15:01:57Z</dcterms:modified>
</cp:coreProperties>
</file>